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6.jpg" ContentType="image/png"/>
  <Override PartName="/ppt/media/image21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3" r:id="rId2"/>
    <p:sldId id="256" r:id="rId3"/>
    <p:sldId id="257" r:id="rId4"/>
    <p:sldId id="261" r:id="rId5"/>
    <p:sldId id="266" r:id="rId6"/>
    <p:sldId id="277" r:id="rId7"/>
    <p:sldId id="279" r:id="rId8"/>
    <p:sldId id="260" r:id="rId9"/>
    <p:sldId id="274" r:id="rId10"/>
    <p:sldId id="278" r:id="rId11"/>
    <p:sldId id="264" r:id="rId12"/>
    <p:sldId id="271" r:id="rId13"/>
    <p:sldId id="276" r:id="rId14"/>
    <p:sldId id="270" r:id="rId15"/>
    <p:sldId id="272" r:id="rId16"/>
    <p:sldId id="265" r:id="rId17"/>
    <p:sldId id="273" r:id="rId18"/>
    <p:sldId id="259" r:id="rId19"/>
    <p:sldId id="25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5" autoAdjust="0"/>
    <p:restoredTop sz="94660"/>
  </p:normalViewPr>
  <p:slideViewPr>
    <p:cSldViewPr>
      <p:cViewPr varScale="1">
        <p:scale>
          <a:sx n="83" d="100"/>
          <a:sy n="83" d="100"/>
        </p:scale>
        <p:origin x="-1378" y="-77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93C3C-9786-41F6-9861-7605A75648FE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C10A9-6CD7-4F3F-AC75-0FC63AD0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70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স্যার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অফিস</a:t>
            </a:r>
            <a:r>
              <a:rPr lang="en-US" baseline="0" dirty="0" smtClean="0"/>
              <a:t> ২০০৭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smtClean="0"/>
              <a:t>করে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10A9-6CD7-4F3F-AC75-0FC63AD0C0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60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10A9-6CD7-4F3F-AC75-0FC63AD0C0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3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7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E700-EF95-463F-B75A-2CDEC15C5A37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6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6CC6-9B37-4318-8876-62F2332BE330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5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7781-F104-4BD5-BC26-3DB2DD695986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450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9AD0-4BAD-48BB-B06C-62CAB66B1652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056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7D66-9247-4313-B245-9F882A4407CD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13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22A5-2C49-4E61-8AF1-56B5ABF57608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486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78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0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2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2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7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7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1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8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6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3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0FE61780-2E25-4081-A2D9-4C0805256F67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2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4.xml"/><Relationship Id="rId4" Type="http://schemas.openxmlformats.org/officeDocument/2006/relationships/slide" Target="slide16.xml"/><Relationship Id="rId9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mailto:rahimar17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0520"/>
            <a:ext cx="9144000" cy="2380280"/>
          </a:xfrm>
          <a:prstGeom prst="rect">
            <a:avLst/>
          </a:prstGeom>
        </p:spPr>
      </p:pic>
      <p:sp>
        <p:nvSpPr>
          <p:cNvPr id="8" name="6-Point Star 7"/>
          <p:cNvSpPr/>
          <p:nvPr/>
        </p:nvSpPr>
        <p:spPr>
          <a:xfrm>
            <a:off x="152400" y="3429000"/>
            <a:ext cx="2480834" cy="2215166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 err="1" smtClean="0">
                <a:ln/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স্বা</a:t>
            </a:r>
            <a:endParaRPr lang="en-US" sz="8800" b="1" dirty="0">
              <a:ln/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3429000" y="3429000"/>
            <a:ext cx="2480834" cy="2215166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/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গ</a:t>
            </a:r>
            <a:endParaRPr lang="en-US" sz="8800" b="1" dirty="0">
              <a:ln/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6586966" y="3429000"/>
            <a:ext cx="2480834" cy="2215166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/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ত</a:t>
            </a:r>
            <a:endParaRPr lang="en-US" sz="8800" b="1" dirty="0">
              <a:ln/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32080"/>
            <a:ext cx="4548581" cy="2792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Mar_2014_desh139513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19600" cy="6858000"/>
          </a:xfrm>
          <a:prstGeom prst="rect">
            <a:avLst/>
          </a:prstGeom>
        </p:spPr>
      </p:pic>
      <p:pic>
        <p:nvPicPr>
          <p:cNvPr id="14" name="Picture 13" descr="Mar_2014_desh13951314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419600" y="0"/>
            <a:ext cx="4724400" cy="6858000"/>
          </a:xfrm>
          <a:prstGeom prst="rect">
            <a:avLst/>
          </a:prstGeom>
        </p:spPr>
      </p:pic>
      <p:sp>
        <p:nvSpPr>
          <p:cNvPr id="3" name="Action Button: Information 2">
            <a:hlinkClick r:id="rId6" action="ppaction://hlinksldjump" highlightClick="1"/>
          </p:cNvPr>
          <p:cNvSpPr/>
          <p:nvPr/>
        </p:nvSpPr>
        <p:spPr>
          <a:xfrm>
            <a:off x="8610600" y="34119"/>
            <a:ext cx="506104" cy="499281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6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371600"/>
            <a:ext cx="3527385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114800"/>
            <a:ext cx="3955623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4114799"/>
            <a:ext cx="3527386" cy="2057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2"/>
          <a:stretch/>
        </p:blipFill>
        <p:spPr>
          <a:xfrm>
            <a:off x="4495800" y="1371600"/>
            <a:ext cx="3955622" cy="205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698611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স্প্রেডশিট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সফটওয়্যার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ব্যবহারের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ক্ষেত্র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সমূহ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533745"/>
            <a:ext cx="181515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ক্রিকেট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খেলায়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3533745"/>
            <a:ext cx="2590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ব্যবসায়িক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হিসাবে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6035" y="6305490"/>
            <a:ext cx="181515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গবেষণায়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6324600"/>
            <a:ext cx="267126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পরিসংখ্যান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অফিসে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5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885882"/>
            <a:ext cx="2057400" cy="138131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791200" y="3766458"/>
            <a:ext cx="3276600" cy="576942"/>
            <a:chOff x="5791200" y="3766458"/>
            <a:chExt cx="3276600" cy="576942"/>
          </a:xfrm>
        </p:grpSpPr>
        <p:sp>
          <p:nvSpPr>
            <p:cNvPr id="19" name="TextBox 18"/>
            <p:cNvSpPr txBox="1"/>
            <p:nvPr/>
          </p:nvSpPr>
          <p:spPr>
            <a:xfrm>
              <a:off x="5791200" y="4004846"/>
              <a:ext cx="3276600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Microsoft  Office Excel 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2007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7246897" y="3766458"/>
              <a:ext cx="417925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1623"/>
            <a:ext cx="1828800" cy="4247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23331"/>
            <a:ext cx="2209800" cy="47154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7656"/>
            <a:ext cx="5638801" cy="907944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8946777">
            <a:off x="526111" y="6027378"/>
            <a:ext cx="300509" cy="425012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34200" y="2071914"/>
            <a:ext cx="105732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NikoshBAN" pitchFamily="2" charset="0"/>
                <a:cs typeface="NikoshBAN" pitchFamily="2" charset="0"/>
              </a:rPr>
              <a:t>Start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59195" y="2452914"/>
            <a:ext cx="1871517" cy="595086"/>
            <a:chOff x="6582995" y="2452914"/>
            <a:chExt cx="1871517" cy="595086"/>
          </a:xfrm>
        </p:grpSpPr>
        <p:sp>
          <p:nvSpPr>
            <p:cNvPr id="12" name="TextBox 11"/>
            <p:cNvSpPr txBox="1"/>
            <p:nvPr/>
          </p:nvSpPr>
          <p:spPr>
            <a:xfrm>
              <a:off x="6582995" y="2709446"/>
              <a:ext cx="1871517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All Programs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7202075" y="2452914"/>
              <a:ext cx="417925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72000" y="1226403"/>
            <a:ext cx="2362200" cy="1200329"/>
            <a:chOff x="4572000" y="1226403"/>
            <a:chExt cx="2362200" cy="1200329"/>
          </a:xfrm>
        </p:grpSpPr>
        <p:sp>
          <p:nvSpPr>
            <p:cNvPr id="9" name="TextBox 8"/>
            <p:cNvSpPr txBox="1"/>
            <p:nvPr/>
          </p:nvSpPr>
          <p:spPr>
            <a:xfrm>
              <a:off x="4572000" y="1226403"/>
              <a:ext cx="1676400" cy="120032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কম্পিউটার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চালু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থাকা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অবস্থায়</a:t>
              </a:r>
              <a:endParaRPr lang="en-US" sz="2400" dirty="0">
                <a:latin typeface="Kalpurush" pitchFamily="2" charset="0"/>
                <a:cs typeface="Kalpurush" pitchFamily="2" charset="0"/>
              </a:endParaRPr>
            </a:p>
          </p:txBody>
        </p:sp>
        <p:cxnSp>
          <p:nvCxnSpPr>
            <p:cNvPr id="14" name="Elbow Connector 13"/>
            <p:cNvCxnSpPr>
              <a:stCxn id="9" idx="3"/>
            </p:cNvCxnSpPr>
            <p:nvPr/>
          </p:nvCxnSpPr>
          <p:spPr>
            <a:xfrm>
              <a:off x="6248400" y="1826568"/>
              <a:ext cx="685800" cy="422226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324600" y="3109686"/>
            <a:ext cx="2509575" cy="624114"/>
            <a:chOff x="6248400" y="3109686"/>
            <a:chExt cx="2509575" cy="624114"/>
          </a:xfrm>
        </p:grpSpPr>
        <p:sp>
          <p:nvSpPr>
            <p:cNvPr id="16" name="TextBox 15"/>
            <p:cNvSpPr txBox="1"/>
            <p:nvPr/>
          </p:nvSpPr>
          <p:spPr>
            <a:xfrm>
              <a:off x="6248400" y="3395246"/>
              <a:ext cx="2509575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Microsoft Office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7224486" y="3109686"/>
              <a:ext cx="417925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33400" y="376535"/>
            <a:ext cx="6857999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মাইক্রোসফট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অফিস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এক্সেল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2007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খোলার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নিয়ম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2" name="Down Arrow 31"/>
          <p:cNvSpPr/>
          <p:nvPr/>
        </p:nvSpPr>
        <p:spPr>
          <a:xfrm rot="8946777">
            <a:off x="1016696" y="5426294"/>
            <a:ext cx="300509" cy="425012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rot="8946777">
            <a:off x="2907179" y="3043204"/>
            <a:ext cx="300509" cy="425012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rot="8946777">
            <a:off x="5250511" y="3352017"/>
            <a:ext cx="300509" cy="425012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Forward or Next 23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Home 24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ction Button: Back or Previous 25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8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42" y="1066800"/>
            <a:ext cx="9067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62000" y="304800"/>
            <a:ext cx="6857999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মাইক্রোসফট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অফিস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এক্সেল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2007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0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9329" y="304800"/>
            <a:ext cx="4581071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2007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1810"/>
            <a:ext cx="9067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2" name="Group 41"/>
          <p:cNvGrpSpPr/>
          <p:nvPr/>
        </p:nvGrpSpPr>
        <p:grpSpPr>
          <a:xfrm>
            <a:off x="3352800" y="0"/>
            <a:ext cx="3276600" cy="1817132"/>
            <a:chOff x="3352800" y="0"/>
            <a:chExt cx="3276600" cy="1817132"/>
          </a:xfrm>
        </p:grpSpPr>
        <p:sp>
          <p:nvSpPr>
            <p:cNvPr id="4" name="Rounded Rectangle 3"/>
            <p:cNvSpPr/>
            <p:nvPr/>
          </p:nvSpPr>
          <p:spPr>
            <a:xfrm>
              <a:off x="3352800" y="0"/>
              <a:ext cx="2438400" cy="2286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334000" y="114300"/>
              <a:ext cx="1295400" cy="1702832"/>
              <a:chOff x="5334000" y="114300"/>
              <a:chExt cx="1295400" cy="1702832"/>
            </a:xfrm>
          </p:grpSpPr>
          <p:cxnSp>
            <p:nvCxnSpPr>
              <p:cNvPr id="12" name="Elbow Connector 11"/>
              <p:cNvCxnSpPr>
                <a:stCxn id="4" idx="3"/>
              </p:cNvCxnSpPr>
              <p:nvPr/>
            </p:nvCxnSpPr>
            <p:spPr>
              <a:xfrm>
                <a:off x="5791200" y="114300"/>
                <a:ext cx="152400" cy="1333500"/>
              </a:xfrm>
              <a:prstGeom prst="bentConnector2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5334000" y="1447800"/>
                <a:ext cx="1295400" cy="3693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Kalpurush" pitchFamily="2" charset="0"/>
                    <a:cs typeface="Kalpurush" pitchFamily="2" charset="0"/>
                  </a:rPr>
                  <a:t>টাইটেল</a:t>
                </a:r>
                <a:r>
                  <a:rPr lang="en-US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dirty="0" err="1" smtClean="0">
                    <a:latin typeface="Kalpurush" pitchFamily="2" charset="0"/>
                    <a:cs typeface="Kalpurush" pitchFamily="2" charset="0"/>
                  </a:rPr>
                  <a:t>বার</a:t>
                </a:r>
                <a:endParaRPr lang="en-US" dirty="0">
                  <a:latin typeface="Kalpurush" pitchFamily="2" charset="0"/>
                  <a:cs typeface="Kalpurush" pitchFamily="2" charset="0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0" y="-2233"/>
            <a:ext cx="1371597" cy="1946732"/>
            <a:chOff x="0" y="-2233"/>
            <a:chExt cx="1371597" cy="1946732"/>
          </a:xfrm>
        </p:grpSpPr>
        <p:sp>
          <p:nvSpPr>
            <p:cNvPr id="5" name="Rounded Rectangle 4"/>
            <p:cNvSpPr/>
            <p:nvPr/>
          </p:nvSpPr>
          <p:spPr>
            <a:xfrm>
              <a:off x="0" y="-2233"/>
              <a:ext cx="304800" cy="307033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52398" y="151283"/>
              <a:ext cx="1219199" cy="1793216"/>
              <a:chOff x="5642429" y="114300"/>
              <a:chExt cx="986971" cy="1679388"/>
            </a:xfrm>
          </p:grpSpPr>
          <p:cxnSp>
            <p:nvCxnSpPr>
              <p:cNvPr id="21" name="Elbow Connector 20"/>
              <p:cNvCxnSpPr/>
              <p:nvPr/>
            </p:nvCxnSpPr>
            <p:spPr>
              <a:xfrm>
                <a:off x="5791200" y="114300"/>
                <a:ext cx="152400" cy="1333500"/>
              </a:xfrm>
              <a:prstGeom prst="bentConnector2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5642429" y="1447800"/>
                <a:ext cx="986971" cy="34588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err="1" smtClean="0">
                    <a:latin typeface="Kalpurush" pitchFamily="2" charset="0"/>
                    <a:cs typeface="Kalpurush" pitchFamily="2" charset="0"/>
                  </a:rPr>
                  <a:t>অফিস</a:t>
                </a:r>
                <a:r>
                  <a:rPr lang="en-US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dirty="0" err="1" smtClean="0">
                    <a:latin typeface="Kalpurush" pitchFamily="2" charset="0"/>
                    <a:cs typeface="Kalpurush" pitchFamily="2" charset="0"/>
                  </a:rPr>
                  <a:t>বাটন</a:t>
                </a:r>
                <a:endParaRPr lang="en-US" dirty="0">
                  <a:latin typeface="Kalpurush" pitchFamily="2" charset="0"/>
                  <a:cs typeface="Kalpurush" pitchFamily="2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277504" y="-13648"/>
            <a:ext cx="2465696" cy="2721908"/>
            <a:chOff x="277504" y="-13648"/>
            <a:chExt cx="2465696" cy="2721908"/>
          </a:xfrm>
        </p:grpSpPr>
        <p:sp>
          <p:nvSpPr>
            <p:cNvPr id="7" name="Rounded Rectangle 6"/>
            <p:cNvSpPr/>
            <p:nvPr/>
          </p:nvSpPr>
          <p:spPr>
            <a:xfrm>
              <a:off x="277504" y="-13648"/>
              <a:ext cx="865496" cy="2286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685800" y="151284"/>
              <a:ext cx="2057400" cy="2556976"/>
              <a:chOff x="5334000" y="113521"/>
              <a:chExt cx="1295400" cy="1785638"/>
            </a:xfrm>
          </p:grpSpPr>
          <p:cxnSp>
            <p:nvCxnSpPr>
              <p:cNvPr id="24" name="Elbow Connector 23"/>
              <p:cNvCxnSpPr/>
              <p:nvPr/>
            </p:nvCxnSpPr>
            <p:spPr>
              <a:xfrm rot="16200000" flipH="1">
                <a:off x="5115594" y="619794"/>
                <a:ext cx="1334279" cy="321733"/>
              </a:xfrm>
              <a:prstGeom prst="bentConnector3">
                <a:avLst>
                  <a:gd name="adj1" fmla="val 50000"/>
                </a:avLst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5334000" y="1447800"/>
                <a:ext cx="1295400" cy="45135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Kalpurush" pitchFamily="2" charset="0"/>
                    <a:cs typeface="Kalpurush" pitchFamily="2" charset="0"/>
                  </a:rPr>
                  <a:t>কুইক</a:t>
                </a:r>
                <a:r>
                  <a:rPr lang="en-US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dirty="0" err="1" smtClean="0">
                    <a:latin typeface="Kalpurush" pitchFamily="2" charset="0"/>
                    <a:cs typeface="Kalpurush" pitchFamily="2" charset="0"/>
                  </a:rPr>
                  <a:t>অ্যাকুসেস</a:t>
                </a:r>
                <a:r>
                  <a:rPr lang="en-US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dirty="0" err="1" smtClean="0">
                    <a:latin typeface="Kalpurush" pitchFamily="2" charset="0"/>
                    <a:cs typeface="Kalpurush" pitchFamily="2" charset="0"/>
                  </a:rPr>
                  <a:t>টুলবার</a:t>
                </a:r>
                <a:endParaRPr lang="en-US" dirty="0">
                  <a:latin typeface="Kalpurush" pitchFamily="2" charset="0"/>
                  <a:cs typeface="Kalpurush" pitchFamily="2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381000" y="97808"/>
            <a:ext cx="4191000" cy="1871724"/>
            <a:chOff x="381000" y="97808"/>
            <a:chExt cx="4191000" cy="1871724"/>
          </a:xfrm>
        </p:grpSpPr>
        <p:sp>
          <p:nvSpPr>
            <p:cNvPr id="8" name="Rounded Rectangle 7"/>
            <p:cNvSpPr/>
            <p:nvPr/>
          </p:nvSpPr>
          <p:spPr>
            <a:xfrm>
              <a:off x="381000" y="97808"/>
              <a:ext cx="3352800" cy="28319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276600" y="266700"/>
              <a:ext cx="1295400" cy="1702832"/>
              <a:chOff x="5334000" y="114300"/>
              <a:chExt cx="1295400" cy="1702832"/>
            </a:xfrm>
          </p:grpSpPr>
          <p:cxnSp>
            <p:nvCxnSpPr>
              <p:cNvPr id="30" name="Elbow Connector 29"/>
              <p:cNvCxnSpPr/>
              <p:nvPr/>
            </p:nvCxnSpPr>
            <p:spPr>
              <a:xfrm>
                <a:off x="5791200" y="114300"/>
                <a:ext cx="152400" cy="1333500"/>
              </a:xfrm>
              <a:prstGeom prst="bentConnector2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5334000" y="1447800"/>
                <a:ext cx="1295400" cy="3693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Kalpurush" pitchFamily="2" charset="0"/>
                    <a:cs typeface="Kalpurush" pitchFamily="2" charset="0"/>
                  </a:rPr>
                  <a:t>মেনু</a:t>
                </a:r>
                <a:r>
                  <a:rPr lang="en-US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dirty="0" err="1" smtClean="0">
                    <a:latin typeface="Kalpurush" pitchFamily="2" charset="0"/>
                    <a:cs typeface="Kalpurush" pitchFamily="2" charset="0"/>
                  </a:rPr>
                  <a:t>ট্যাব</a:t>
                </a:r>
                <a:endParaRPr lang="en-US" dirty="0">
                  <a:latin typeface="Kalpurush" pitchFamily="2" charset="0"/>
                  <a:cs typeface="Kalpurush" pitchFamily="2" charset="0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7917" y="335592"/>
            <a:ext cx="8831283" cy="2558639"/>
            <a:chOff x="7917" y="335592"/>
            <a:chExt cx="8831283" cy="2558639"/>
          </a:xfrm>
        </p:grpSpPr>
        <p:sp>
          <p:nvSpPr>
            <p:cNvPr id="32" name="Rounded Rectangle 31"/>
            <p:cNvSpPr/>
            <p:nvPr/>
          </p:nvSpPr>
          <p:spPr>
            <a:xfrm>
              <a:off x="7917" y="335592"/>
              <a:ext cx="8831283" cy="43087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7010400" y="781050"/>
              <a:ext cx="1600200" cy="2113181"/>
              <a:chOff x="5029200" y="-19050"/>
              <a:chExt cx="1600200" cy="2113181"/>
            </a:xfrm>
          </p:grpSpPr>
          <p:cxnSp>
            <p:nvCxnSpPr>
              <p:cNvPr id="34" name="Elbow Connector 33"/>
              <p:cNvCxnSpPr/>
              <p:nvPr/>
            </p:nvCxnSpPr>
            <p:spPr>
              <a:xfrm rot="16200000" flipH="1">
                <a:off x="5133975" y="638175"/>
                <a:ext cx="1466850" cy="152400"/>
              </a:xfrm>
              <a:prstGeom prst="bentConnector3">
                <a:avLst>
                  <a:gd name="adj1" fmla="val 50000"/>
                </a:avLst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5029200" y="1447800"/>
                <a:ext cx="1600200" cy="64633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latin typeface="Kalpurush" pitchFamily="2" charset="0"/>
                    <a:cs typeface="Kalpurush" pitchFamily="2" charset="0"/>
                  </a:rPr>
                  <a:t>চিত্রভিত্তিক</a:t>
                </a:r>
                <a:r>
                  <a:rPr lang="en-US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dirty="0" err="1" smtClean="0">
                    <a:latin typeface="Kalpurush" pitchFamily="2" charset="0"/>
                    <a:cs typeface="Kalpurush" pitchFamily="2" charset="0"/>
                  </a:rPr>
                  <a:t>কমান্ড</a:t>
                </a:r>
                <a:r>
                  <a:rPr lang="en-US" dirty="0" smtClean="0">
                    <a:latin typeface="Kalpurush" pitchFamily="2" charset="0"/>
                    <a:cs typeface="Kalpurush" pitchFamily="2" charset="0"/>
                  </a:rPr>
                  <a:t> (</a:t>
                </a:r>
                <a:r>
                  <a:rPr lang="en-US" dirty="0" err="1" smtClean="0">
                    <a:latin typeface="Kalpurush" pitchFamily="2" charset="0"/>
                    <a:cs typeface="Kalpurush" pitchFamily="2" charset="0"/>
                  </a:rPr>
                  <a:t>আইকন</a:t>
                </a:r>
                <a:r>
                  <a:rPr lang="en-US" dirty="0" smtClean="0">
                    <a:latin typeface="Kalpurush" pitchFamily="2" charset="0"/>
                    <a:cs typeface="Kalpurush" pitchFamily="2" charset="0"/>
                  </a:rPr>
                  <a:t>)</a:t>
                </a:r>
                <a:endParaRPr lang="en-US" dirty="0">
                  <a:latin typeface="Kalpurush" pitchFamily="2" charset="0"/>
                  <a:cs typeface="Kalpurush" pitchFamily="2" charset="0"/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76200" y="685800"/>
            <a:ext cx="8831283" cy="2597172"/>
            <a:chOff x="76200" y="707408"/>
            <a:chExt cx="8831283" cy="2597172"/>
          </a:xfrm>
        </p:grpSpPr>
        <p:sp>
          <p:nvSpPr>
            <p:cNvPr id="37" name="Rounded Rectangle 36"/>
            <p:cNvSpPr/>
            <p:nvPr/>
          </p:nvSpPr>
          <p:spPr>
            <a:xfrm>
              <a:off x="76200" y="707408"/>
              <a:ext cx="8831283" cy="21543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038600" y="914400"/>
              <a:ext cx="1600200" cy="2390180"/>
              <a:chOff x="5029200" y="-19050"/>
              <a:chExt cx="1600200" cy="2390180"/>
            </a:xfrm>
          </p:grpSpPr>
          <p:cxnSp>
            <p:nvCxnSpPr>
              <p:cNvPr id="39" name="Elbow Connector 38"/>
              <p:cNvCxnSpPr/>
              <p:nvPr/>
            </p:nvCxnSpPr>
            <p:spPr>
              <a:xfrm rot="16200000" flipH="1">
                <a:off x="5133975" y="638175"/>
                <a:ext cx="1466850" cy="152400"/>
              </a:xfrm>
              <a:prstGeom prst="bentConnector3">
                <a:avLst>
                  <a:gd name="adj1" fmla="val 50000"/>
                </a:avLst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5029200" y="1447800"/>
                <a:ext cx="1600200" cy="92333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err="1" smtClean="0">
                    <a:latin typeface="Kalpurush" pitchFamily="2" charset="0"/>
                    <a:cs typeface="Kalpurush" pitchFamily="2" charset="0"/>
                  </a:rPr>
                  <a:t>মেনু</a:t>
                </a:r>
                <a:r>
                  <a:rPr lang="en-US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dirty="0" err="1" smtClean="0">
                    <a:latin typeface="Kalpurush" pitchFamily="2" charset="0"/>
                    <a:cs typeface="Kalpurush" pitchFamily="2" charset="0"/>
                  </a:rPr>
                  <a:t>ট্যাবের</a:t>
                </a:r>
                <a:r>
                  <a:rPr lang="en-US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dirty="0" err="1" smtClean="0">
                    <a:latin typeface="Kalpurush" pitchFamily="2" charset="0"/>
                    <a:cs typeface="Kalpurush" pitchFamily="2" charset="0"/>
                  </a:rPr>
                  <a:t>আওতায়</a:t>
                </a:r>
                <a:r>
                  <a:rPr lang="en-US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dirty="0" err="1" smtClean="0">
                    <a:latin typeface="Kalpurush" pitchFamily="2" charset="0"/>
                    <a:cs typeface="Kalpurush" pitchFamily="2" charset="0"/>
                  </a:rPr>
                  <a:t>বিভিন্ন</a:t>
                </a:r>
                <a:r>
                  <a:rPr lang="en-US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dirty="0" err="1" smtClean="0">
                    <a:latin typeface="Kalpurush" pitchFamily="2" charset="0"/>
                    <a:cs typeface="Kalpurush" pitchFamily="2" charset="0"/>
                  </a:rPr>
                  <a:t>গুচ্ছ</a:t>
                </a:r>
                <a:r>
                  <a:rPr lang="en-US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dirty="0" err="1" smtClean="0">
                    <a:latin typeface="Kalpurush" pitchFamily="2" charset="0"/>
                    <a:cs typeface="Kalpurush" pitchFamily="2" charset="0"/>
                  </a:rPr>
                  <a:t>ট্যাব</a:t>
                </a:r>
                <a:r>
                  <a:rPr lang="en-US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endParaRPr lang="en-US" dirty="0">
                  <a:latin typeface="Kalpurush" pitchFamily="2" charset="0"/>
                  <a:cs typeface="Kalpurush" pitchFamily="2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29611" y="792475"/>
            <a:ext cx="8831283" cy="2507375"/>
            <a:chOff x="76200" y="707408"/>
            <a:chExt cx="8831283" cy="2255158"/>
          </a:xfrm>
        </p:grpSpPr>
        <p:sp>
          <p:nvSpPr>
            <p:cNvPr id="49" name="Rounded Rectangle 48"/>
            <p:cNvSpPr/>
            <p:nvPr/>
          </p:nvSpPr>
          <p:spPr>
            <a:xfrm>
              <a:off x="76200" y="707408"/>
              <a:ext cx="8831283" cy="21543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5906072" y="941655"/>
              <a:ext cx="1143000" cy="2020911"/>
              <a:chOff x="6896672" y="8205"/>
              <a:chExt cx="1143000" cy="2020911"/>
            </a:xfrm>
          </p:grpSpPr>
          <p:cxnSp>
            <p:nvCxnSpPr>
              <p:cNvPr id="51" name="Elbow Connector 50"/>
              <p:cNvCxnSpPr/>
              <p:nvPr/>
            </p:nvCxnSpPr>
            <p:spPr>
              <a:xfrm rot="5400000">
                <a:off x="7114396" y="400081"/>
                <a:ext cx="1317152" cy="533400"/>
              </a:xfrm>
              <a:prstGeom prst="bentConnector3">
                <a:avLst>
                  <a:gd name="adj1" fmla="val 56524"/>
                </a:avLst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6896672" y="1447800"/>
                <a:ext cx="990600" cy="58131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latin typeface="Kalpurush" pitchFamily="2" charset="0"/>
                    <a:cs typeface="Kalpurush" pitchFamily="2" charset="0"/>
                  </a:rPr>
                  <a:t>ফরমুলা</a:t>
                </a:r>
                <a:r>
                  <a:rPr lang="en-US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dirty="0" err="1" smtClean="0">
                    <a:latin typeface="Kalpurush" pitchFamily="2" charset="0"/>
                    <a:cs typeface="Kalpurush" pitchFamily="2" charset="0"/>
                  </a:rPr>
                  <a:t>বার</a:t>
                </a:r>
                <a:endParaRPr lang="en-US" dirty="0">
                  <a:latin typeface="Kalpurush" pitchFamily="2" charset="0"/>
                  <a:cs typeface="Kalpurush" pitchFamily="2" charset="0"/>
                </a:endParaRP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 rot="10800000">
            <a:off x="7917" y="3664824"/>
            <a:ext cx="8831283" cy="2507375"/>
            <a:chOff x="76200" y="707408"/>
            <a:chExt cx="8831283" cy="2255158"/>
          </a:xfrm>
        </p:grpSpPr>
        <p:sp>
          <p:nvSpPr>
            <p:cNvPr id="62" name="Rounded Rectangle 61"/>
            <p:cNvSpPr/>
            <p:nvPr/>
          </p:nvSpPr>
          <p:spPr>
            <a:xfrm>
              <a:off x="76200" y="707408"/>
              <a:ext cx="8831283" cy="21543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906072" y="941655"/>
              <a:ext cx="1143000" cy="2020911"/>
              <a:chOff x="6896672" y="8205"/>
              <a:chExt cx="1143000" cy="2020911"/>
            </a:xfrm>
          </p:grpSpPr>
          <p:cxnSp>
            <p:nvCxnSpPr>
              <p:cNvPr id="64" name="Elbow Connector 63"/>
              <p:cNvCxnSpPr/>
              <p:nvPr/>
            </p:nvCxnSpPr>
            <p:spPr>
              <a:xfrm rot="5400000">
                <a:off x="7114396" y="400081"/>
                <a:ext cx="1317152" cy="533400"/>
              </a:xfrm>
              <a:prstGeom prst="bentConnector3">
                <a:avLst>
                  <a:gd name="adj1" fmla="val 56524"/>
                </a:avLst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 rot="10800000">
                <a:off x="6896672" y="1447800"/>
                <a:ext cx="990600" cy="58131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err="1" smtClean="0">
                    <a:latin typeface="Kalpurush" pitchFamily="2" charset="0"/>
                    <a:cs typeface="Kalpurush" pitchFamily="2" charset="0"/>
                  </a:rPr>
                  <a:t>স্ট্যাটাস</a:t>
                </a:r>
                <a:r>
                  <a:rPr lang="en-US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dirty="0" err="1" smtClean="0">
                    <a:latin typeface="Kalpurush" pitchFamily="2" charset="0"/>
                    <a:cs typeface="Kalpurush" pitchFamily="2" charset="0"/>
                  </a:rPr>
                  <a:t>বার</a:t>
                </a:r>
                <a:endParaRPr lang="en-US" dirty="0">
                  <a:latin typeface="Kalpurush" pitchFamily="2" charset="0"/>
                  <a:cs typeface="Kalpurush" pitchFamily="2" charset="0"/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 rot="10800000">
            <a:off x="160317" y="3697069"/>
            <a:ext cx="8831283" cy="2344338"/>
            <a:chOff x="76200" y="707408"/>
            <a:chExt cx="8831283" cy="2108521"/>
          </a:xfrm>
        </p:grpSpPr>
        <p:sp>
          <p:nvSpPr>
            <p:cNvPr id="67" name="Rounded Rectangle 66"/>
            <p:cNvSpPr/>
            <p:nvPr/>
          </p:nvSpPr>
          <p:spPr>
            <a:xfrm>
              <a:off x="76200" y="707408"/>
              <a:ext cx="8831283" cy="21543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4267200" y="932448"/>
              <a:ext cx="990600" cy="1883481"/>
              <a:chOff x="5257800" y="-1002"/>
              <a:chExt cx="990600" cy="1883481"/>
            </a:xfrm>
          </p:grpSpPr>
          <p:cxnSp>
            <p:nvCxnSpPr>
              <p:cNvPr id="69" name="Elbow Connector 68"/>
              <p:cNvCxnSpPr/>
              <p:nvPr/>
            </p:nvCxnSpPr>
            <p:spPr>
              <a:xfrm rot="5400000">
                <a:off x="5323123" y="390874"/>
                <a:ext cx="1317152" cy="533400"/>
              </a:xfrm>
              <a:prstGeom prst="bentConnector3">
                <a:avLst>
                  <a:gd name="adj1" fmla="val 43477"/>
                </a:avLst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>
              <a:xfrm rot="10800000">
                <a:off x="5257800" y="1550298"/>
                <a:ext cx="990600" cy="33218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latin typeface="Kalpurush" pitchFamily="2" charset="0"/>
                    <a:cs typeface="Kalpurush" pitchFamily="2" charset="0"/>
                  </a:rPr>
                  <a:t>শিট</a:t>
                </a:r>
                <a:r>
                  <a:rPr lang="en-US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dirty="0" err="1" smtClean="0">
                    <a:latin typeface="Kalpurush" pitchFamily="2" charset="0"/>
                    <a:cs typeface="Kalpurush" pitchFamily="2" charset="0"/>
                  </a:rPr>
                  <a:t>বার</a:t>
                </a:r>
                <a:endParaRPr lang="en-US" dirty="0">
                  <a:latin typeface="Kalpurush" pitchFamily="2" charset="0"/>
                  <a:cs typeface="Kalpurush" pitchFamily="2" charset="0"/>
                </a:endParaRPr>
              </a:p>
            </p:txBody>
          </p:sp>
        </p:grpSp>
      </p:grpSp>
      <p:sp>
        <p:nvSpPr>
          <p:cNvPr id="53" name="Action Button: Forward or Next 52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ction Button: Back or Previous 54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8991600" cy="5410200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3619500" y="2667000"/>
            <a:ext cx="4457700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১। অফিস বাটন ক্লিক করতে হবে। </a:t>
            </a:r>
          </a:p>
          <a:p>
            <a:pPr algn="just"/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২। নিঊ বাটন ক্লিক করতে হবে। 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3657600" y="4292025"/>
            <a:ext cx="44577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কী বোর্ড কমান্ড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&gt;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Kalpurush" pitchFamily="2" charset="0"/>
                <a:ea typeface="Batang" pitchFamily="18" charset="-127"/>
                <a:cs typeface="Kalpurush" pitchFamily="2" charset="0"/>
              </a:rPr>
              <a:t>Ctrl+n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" y="900752"/>
            <a:ext cx="9144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75312" y="1455760"/>
            <a:ext cx="1828800" cy="4788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6"/>
          <p:cNvSpPr txBox="1"/>
          <p:nvPr/>
        </p:nvSpPr>
        <p:spPr>
          <a:xfrm>
            <a:off x="685800" y="177225"/>
            <a:ext cx="64389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নতুন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ওয়ার্কশিট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খোলার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পদ্ধতি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8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দলীয়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কাজ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Information 6">
            <a:hlinkClick r:id="rId2" action="ppaction://hlinksldjump" highlightClick="1"/>
          </p:cNvPr>
          <p:cNvSpPr/>
          <p:nvPr/>
        </p:nvSpPr>
        <p:spPr>
          <a:xfrm>
            <a:off x="8610600" y="34119"/>
            <a:ext cx="506104" cy="499281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5027792"/>
            <a:ext cx="81534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নতুন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ওয়ার্কশিট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সংবলিত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ওয়ার্কবুক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খেলার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পদ্ধতি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বর্ণনা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কর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।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96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9202" y="454619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মূল্যায়ন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60" y="2120680"/>
            <a:ext cx="5814518" cy="4462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Kalpurush" pitchFamily="2" charset="0"/>
                <a:cs typeface="Kalpurush" pitchFamily="2" charset="0"/>
              </a:rPr>
              <a:t>১. </a:t>
            </a:r>
            <a:r>
              <a:rPr lang="en-US" sz="2300" dirty="0" err="1" smtClean="0">
                <a:latin typeface="Kalpurush" pitchFamily="2" charset="0"/>
                <a:cs typeface="Kalpurush" pitchFamily="2" charset="0"/>
              </a:rPr>
              <a:t>প্রথম</a:t>
            </a:r>
            <a:r>
              <a:rPr lang="en-US" sz="23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0" dirty="0" err="1" smtClean="0">
                <a:latin typeface="Kalpurush" pitchFamily="2" charset="0"/>
                <a:cs typeface="Kalpurush" pitchFamily="2" charset="0"/>
              </a:rPr>
              <a:t>স্প্রেডশিট</a:t>
            </a:r>
            <a:r>
              <a:rPr lang="en-US" sz="23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0" dirty="0" err="1" smtClean="0">
                <a:latin typeface="Kalpurush" pitchFamily="2" charset="0"/>
                <a:cs typeface="Kalpurush" pitchFamily="2" charset="0"/>
              </a:rPr>
              <a:t>সফটওয়্যারকোনটি</a:t>
            </a:r>
            <a:r>
              <a:rPr lang="en-US" sz="2300" dirty="0" smtClean="0">
                <a:latin typeface="Kalpurush" pitchFamily="2" charset="0"/>
                <a:cs typeface="Kalpurush" pitchFamily="2" charset="0"/>
              </a:rPr>
              <a:t>?</a:t>
            </a:r>
            <a:endParaRPr lang="en-US" sz="23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60" y="2830324"/>
            <a:ext cx="3124200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Kalpurush" pitchFamily="2" charset="0"/>
                <a:cs typeface="Kalpurush" pitchFamily="2" charset="0"/>
              </a:rPr>
              <a:t>ক. </a:t>
            </a:r>
            <a:r>
              <a:rPr lang="en-US" sz="2300" dirty="0" err="1" smtClean="0">
                <a:latin typeface="Kalpurush" pitchFamily="2" charset="0"/>
                <a:cs typeface="Kalpurush" pitchFamily="2" charset="0"/>
              </a:rPr>
              <a:t>মাইক্রোসফট</a:t>
            </a:r>
            <a:r>
              <a:rPr lang="en-US" sz="23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0" dirty="0" err="1" smtClean="0">
                <a:latin typeface="Kalpurush" pitchFamily="2" charset="0"/>
                <a:cs typeface="Kalpurush" pitchFamily="2" charset="0"/>
              </a:rPr>
              <a:t>এক্সেল</a:t>
            </a:r>
            <a:endParaRPr lang="en-US" sz="23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6735" y="2832389"/>
            <a:ext cx="1979550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err="1" smtClean="0">
                <a:latin typeface="Kalpurush" pitchFamily="2" charset="0"/>
                <a:cs typeface="Kalpurush" pitchFamily="2" charset="0"/>
              </a:rPr>
              <a:t>খ.ভিসিক্যালক</a:t>
            </a:r>
            <a:endParaRPr lang="en-US" sz="23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60" y="3401824"/>
            <a:ext cx="3251640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Kalpurush" pitchFamily="2" charset="0"/>
                <a:cs typeface="Kalpurush" pitchFamily="2" charset="0"/>
              </a:rPr>
              <a:t>গ. </a:t>
            </a:r>
            <a:r>
              <a:rPr lang="en-US" sz="2300" dirty="0" err="1" smtClean="0">
                <a:latin typeface="Kalpurush" pitchFamily="2" charset="0"/>
                <a:cs typeface="Kalpurush" pitchFamily="2" charset="0"/>
              </a:rPr>
              <a:t>ওপেন</a:t>
            </a:r>
            <a:r>
              <a:rPr lang="en-US" sz="23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0" dirty="0" err="1" smtClean="0">
                <a:latin typeface="Kalpurush" pitchFamily="2" charset="0"/>
                <a:cs typeface="Kalpurush" pitchFamily="2" charset="0"/>
              </a:rPr>
              <a:t>অফিস</a:t>
            </a:r>
            <a:r>
              <a:rPr lang="en-US" sz="23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0" dirty="0" err="1" smtClean="0">
                <a:latin typeface="Kalpurush" pitchFamily="2" charset="0"/>
                <a:cs typeface="Kalpurush" pitchFamily="2" charset="0"/>
              </a:rPr>
              <a:t>ক্যালক</a:t>
            </a:r>
            <a:endParaRPr lang="en-US" sz="23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0161" y="3421076"/>
            <a:ext cx="2078182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Kalpurush" pitchFamily="2" charset="0"/>
                <a:cs typeface="Kalpurush" pitchFamily="2" charset="0"/>
              </a:rPr>
              <a:t>ঘ. </a:t>
            </a:r>
            <a:r>
              <a:rPr lang="en-US" sz="2300" dirty="0" err="1" smtClean="0">
                <a:latin typeface="Kalpurush" pitchFamily="2" charset="0"/>
                <a:cs typeface="Kalpurush" pitchFamily="2" charset="0"/>
              </a:rPr>
              <a:t>কেস্প্রেড</a:t>
            </a:r>
            <a:endParaRPr lang="en-US" sz="23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973324"/>
            <a:ext cx="4774146" cy="4462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Kalpurush" pitchFamily="2" charset="0"/>
                <a:cs typeface="Kalpurush" pitchFamily="2" charset="0"/>
              </a:rPr>
              <a:t>২.ওয়ার্কবুকে </a:t>
            </a:r>
            <a:r>
              <a:rPr lang="en-US" sz="2300" dirty="0" err="1" smtClean="0">
                <a:latin typeface="Kalpurush" pitchFamily="2" charset="0"/>
                <a:cs typeface="Kalpurush" pitchFamily="2" charset="0"/>
              </a:rPr>
              <a:t>অনেকগুলো</a:t>
            </a:r>
            <a:r>
              <a:rPr lang="en-US" sz="23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0" dirty="0" err="1" smtClean="0">
                <a:latin typeface="Kalpurush" pitchFamily="2" charset="0"/>
                <a:cs typeface="Kalpurush" pitchFamily="2" charset="0"/>
              </a:rPr>
              <a:t>কী</a:t>
            </a:r>
            <a:r>
              <a:rPr lang="en-US" sz="23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0" dirty="0" err="1" smtClean="0">
                <a:latin typeface="Kalpurush" pitchFamily="2" charset="0"/>
                <a:cs typeface="Kalpurush" pitchFamily="2" charset="0"/>
              </a:rPr>
              <a:t>থাকে</a:t>
            </a:r>
            <a:r>
              <a:rPr lang="en-US" sz="2300" dirty="0" smtClean="0">
                <a:latin typeface="Kalpurush" pitchFamily="2" charset="0"/>
                <a:cs typeface="Kalpurush" pitchFamily="2" charset="0"/>
              </a:rPr>
              <a:t>? </a:t>
            </a:r>
            <a:endParaRPr lang="en-US" sz="23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4644610"/>
            <a:ext cx="1288119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Kalpurush" pitchFamily="2" charset="0"/>
                <a:cs typeface="Kalpurush" pitchFamily="2" charset="0"/>
              </a:rPr>
              <a:t>ক. </a:t>
            </a:r>
            <a:r>
              <a:rPr lang="en-US" sz="2300" dirty="0" err="1" smtClean="0">
                <a:latin typeface="Kalpurush" pitchFamily="2" charset="0"/>
                <a:cs typeface="Kalpurush" pitchFamily="2" charset="0"/>
              </a:rPr>
              <a:t>সারি</a:t>
            </a:r>
            <a:endParaRPr lang="en-US" sz="23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32086" y="4659124"/>
            <a:ext cx="1792514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err="1" smtClean="0">
                <a:latin typeface="Kalpurush" pitchFamily="2" charset="0"/>
                <a:cs typeface="Kalpurush" pitchFamily="2" charset="0"/>
              </a:rPr>
              <a:t>গ.ওয়ার্কশিট</a:t>
            </a:r>
            <a:endParaRPr lang="en-US" sz="23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19829" y="4659124"/>
            <a:ext cx="1295376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err="1" smtClean="0">
                <a:latin typeface="Kalpurush" pitchFamily="2" charset="0"/>
                <a:cs typeface="Kalpurush" pitchFamily="2" charset="0"/>
              </a:rPr>
              <a:t>খ.কলাম</a:t>
            </a:r>
            <a:r>
              <a:rPr lang="en-US" sz="2300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23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51196" y="4659124"/>
            <a:ext cx="2188004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Kalpurush" pitchFamily="2" charset="0"/>
                <a:cs typeface="Kalpurush" pitchFamily="2" charset="0"/>
              </a:rPr>
              <a:t>ঘ. </a:t>
            </a:r>
            <a:r>
              <a:rPr lang="en-US" sz="2300" dirty="0" err="1" smtClean="0">
                <a:latin typeface="Kalpurush" pitchFamily="2" charset="0"/>
                <a:cs typeface="Kalpurush" pitchFamily="2" charset="0"/>
              </a:rPr>
              <a:t>সারি</a:t>
            </a:r>
            <a:r>
              <a:rPr lang="en-US" sz="2300" dirty="0" smtClean="0">
                <a:latin typeface="Kalpurush" pitchFamily="2" charset="0"/>
                <a:cs typeface="Kalpurush" pitchFamily="2" charset="0"/>
              </a:rPr>
              <a:t> ও </a:t>
            </a:r>
            <a:r>
              <a:rPr lang="en-US" sz="2300" dirty="0" err="1" smtClean="0">
                <a:latin typeface="Kalpurush" pitchFamily="2" charset="0"/>
                <a:cs typeface="Kalpurush" pitchFamily="2" charset="0"/>
              </a:rPr>
              <a:t>কলাম</a:t>
            </a:r>
            <a:endParaRPr lang="en-US" sz="23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0" y="5302831"/>
            <a:ext cx="4038600" cy="4462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Kalpurush" pitchFamily="2" charset="0"/>
                <a:cs typeface="Kalpurush" pitchFamily="2" charset="0"/>
              </a:rPr>
              <a:t>৩. </a:t>
            </a:r>
            <a:r>
              <a:rPr lang="en-US" sz="2300" dirty="0" err="1" smtClean="0">
                <a:latin typeface="Kalpurush" pitchFamily="2" charset="0"/>
                <a:cs typeface="Kalpurush" pitchFamily="2" charset="0"/>
              </a:rPr>
              <a:t>সেল</a:t>
            </a:r>
            <a:r>
              <a:rPr lang="en-US" sz="23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0" dirty="0" err="1">
                <a:latin typeface="Kalpurush" pitchFamily="2" charset="0"/>
                <a:cs typeface="Kalpurush" pitchFamily="2" charset="0"/>
              </a:rPr>
              <a:t>অ্যাড্রেস</a:t>
            </a:r>
            <a:r>
              <a:rPr lang="en-US" sz="23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0" dirty="0" err="1">
                <a:latin typeface="Kalpurush" pitchFamily="2" charset="0"/>
                <a:cs typeface="Kalpurush" pitchFamily="2" charset="0"/>
              </a:rPr>
              <a:t>কোনটি</a:t>
            </a:r>
            <a:r>
              <a:rPr lang="en-US" sz="2300" dirty="0">
                <a:latin typeface="Kalpurush" pitchFamily="2" charset="0"/>
                <a:cs typeface="Kalpurush" pitchFamily="2" charset="0"/>
              </a:rPr>
              <a:t>?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926546" y="5954524"/>
            <a:ext cx="1746912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>
                <a:latin typeface="Kalpurush" pitchFamily="2" charset="0"/>
                <a:cs typeface="Kalpurush" pitchFamily="2" charset="0"/>
              </a:rPr>
              <a:t>গ. </a:t>
            </a:r>
            <a:r>
              <a:rPr lang="en-US" sz="2300" dirty="0"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90427" y="5954524"/>
            <a:ext cx="1676400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>
                <a:latin typeface="Kalpurush" pitchFamily="2" charset="0"/>
                <a:cs typeface="Kalpurush" pitchFamily="2" charset="0"/>
              </a:rPr>
              <a:t>ক. 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869146" y="5954524"/>
            <a:ext cx="1518312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>
                <a:latin typeface="Kalpurush" pitchFamily="2" charset="0"/>
                <a:cs typeface="Kalpurush" pitchFamily="2" charset="0"/>
              </a:rPr>
              <a:t>খ.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7N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121856" y="5954524"/>
            <a:ext cx="1336344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>
                <a:latin typeface="Kalpurush" pitchFamily="2" charset="0"/>
                <a:cs typeface="Kalpurush" pitchFamily="2" charset="0"/>
              </a:rPr>
              <a:t>ঘ</a:t>
            </a:r>
            <a:r>
              <a:rPr lang="en-US" sz="23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Action Button: Forward or Next 29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ction Button: Home 30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ction Button: Back or Previous 31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ction Button: Information 32">
            <a:hlinkClick r:id="rId3" action="ppaction://hlinksldjump" highlightClick="1"/>
          </p:cNvPr>
          <p:cNvSpPr/>
          <p:nvPr/>
        </p:nvSpPr>
        <p:spPr>
          <a:xfrm>
            <a:off x="8610600" y="34119"/>
            <a:ext cx="506104" cy="499281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815" y="1379357"/>
            <a:ext cx="521050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Kalpurush" pitchFamily="2" charset="0"/>
                <a:cs typeface="Kalpurush" pitchFamily="2" charset="0"/>
              </a:rPr>
              <a:t>সঠিক</a:t>
            </a:r>
            <a:r>
              <a:rPr lang="en-US" sz="24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b="1" dirty="0" err="1" smtClean="0">
                <a:latin typeface="Kalpurush" pitchFamily="2" charset="0"/>
                <a:cs typeface="Kalpurush" pitchFamily="2" charset="0"/>
              </a:rPr>
              <a:t>উত্তরের</a:t>
            </a:r>
            <a:r>
              <a:rPr lang="en-US" sz="24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b="1" dirty="0" err="1" smtClean="0">
                <a:latin typeface="Kalpurush" pitchFamily="2" charset="0"/>
                <a:cs typeface="Kalpurush" pitchFamily="2" charset="0"/>
              </a:rPr>
              <a:t>পাশে</a:t>
            </a:r>
            <a:r>
              <a:rPr lang="en-US" sz="24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b="1" dirty="0" err="1" smtClean="0">
                <a:latin typeface="Kalpurush" pitchFamily="2" charset="0"/>
                <a:cs typeface="Kalpurush" pitchFamily="2" charset="0"/>
              </a:rPr>
              <a:t>ঠিক</a:t>
            </a:r>
            <a:r>
              <a:rPr lang="en-US" sz="24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b="1" dirty="0" err="1" smtClean="0">
                <a:latin typeface="Kalpurush" pitchFamily="2" charset="0"/>
                <a:cs typeface="Kalpurush" pitchFamily="2" charset="0"/>
              </a:rPr>
              <a:t>চিহ্ন</a:t>
            </a:r>
            <a:r>
              <a:rPr lang="en-US" sz="24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b="1" dirty="0" err="1" smtClean="0">
                <a:latin typeface="Kalpurush" pitchFamily="2" charset="0"/>
                <a:cs typeface="Kalpurush" pitchFamily="2" charset="0"/>
              </a:rPr>
              <a:t>দাও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35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843" y="7620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বাড়ির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কাজ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Information 6">
            <a:hlinkClick r:id="rId2" action="ppaction://hlinksldjump" highlightClick="1"/>
          </p:cNvPr>
          <p:cNvSpPr/>
          <p:nvPr/>
        </p:nvSpPr>
        <p:spPr>
          <a:xfrm>
            <a:off x="8610600" y="34119"/>
            <a:ext cx="506104" cy="499281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t="8290" r="7917" b="22486"/>
          <a:stretch/>
        </p:blipFill>
        <p:spPr>
          <a:xfrm>
            <a:off x="1447800" y="2290874"/>
            <a:ext cx="5867400" cy="27308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2694" y="5029200"/>
            <a:ext cx="8157906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পরীক্ষায়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ফলাফল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সংরক্ষণে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ও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প্রকাশে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স্প্রেডশিট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ব্যবহার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কেন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সুবিধাজনক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?</a:t>
            </a:r>
            <a:endParaRPr lang="en-US" sz="36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6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85800"/>
            <a:ext cx="25146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Kalpurush" pitchFamily="2" charset="0"/>
                <a:cs typeface="Kalpurush" pitchFamily="2" charset="0"/>
              </a:rPr>
              <a:t>ফিরে</a:t>
            </a:r>
            <a:r>
              <a:rPr lang="en-US" sz="4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800" dirty="0" err="1" smtClean="0">
                <a:latin typeface="Kalpurush" pitchFamily="2" charset="0"/>
                <a:cs typeface="Kalpurush" pitchFamily="2" charset="0"/>
              </a:rPr>
              <a:t>দেখা</a:t>
            </a:r>
            <a:r>
              <a:rPr lang="en-US" sz="4800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4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6781800" y="3962400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বাড়ির</a:t>
            </a:r>
            <a:r>
              <a:rPr lang="en-US" sz="4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কাজ</a:t>
            </a:r>
            <a:endParaRPr lang="en-US" sz="4400" dirty="0" smtClean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6781800" y="1676400"/>
            <a:ext cx="1981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শিখনফল</a:t>
            </a:r>
            <a:endParaRPr lang="en-US" sz="4000" dirty="0" smtClean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4800600" y="3962400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মূল্যায়ন</a:t>
            </a:r>
            <a:endParaRPr lang="en-US" sz="3600" dirty="0" smtClean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Rounded Rectangle 5">
            <a:hlinkClick r:id="rId5" action="ppaction://hlinksldjump"/>
          </p:cNvPr>
          <p:cNvSpPr/>
          <p:nvPr/>
        </p:nvSpPr>
        <p:spPr>
          <a:xfrm>
            <a:off x="4800600" y="1676400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পাঠ</a:t>
            </a:r>
            <a:r>
              <a:rPr lang="en-US" sz="36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ঘোষণা</a:t>
            </a:r>
            <a:endParaRPr lang="en-US" sz="3600" dirty="0" smtClean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Rounded Rectangle 6">
            <a:hlinkClick r:id="rId6" action="ppaction://hlinksldjump"/>
          </p:cNvPr>
          <p:cNvSpPr/>
          <p:nvPr/>
        </p:nvSpPr>
        <p:spPr>
          <a:xfrm>
            <a:off x="838200" y="3990833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একক</a:t>
            </a:r>
            <a:r>
              <a:rPr lang="en-US" sz="4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কাজ</a:t>
            </a:r>
            <a:endParaRPr lang="en-US" sz="4400" dirty="0" smtClean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Rounded Rectangle 7">
            <a:hlinkClick r:id="rId7" action="ppaction://hlinksldjump"/>
          </p:cNvPr>
          <p:cNvSpPr/>
          <p:nvPr/>
        </p:nvSpPr>
        <p:spPr>
          <a:xfrm>
            <a:off x="2819400" y="1676400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পরিচিতি</a:t>
            </a:r>
            <a:endParaRPr lang="en-US" sz="3200" dirty="0" smtClean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2849539" y="3966950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দলীয়</a:t>
            </a:r>
            <a:r>
              <a:rPr lang="en-US" sz="4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কাজ</a:t>
            </a:r>
            <a:endParaRPr lang="en-US" sz="4400" dirty="0" smtClean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Rounded Rectangle 9">
            <a:hlinkClick r:id="rId9" action="ppaction://hlinksldjump"/>
          </p:cNvPr>
          <p:cNvSpPr/>
          <p:nvPr/>
        </p:nvSpPr>
        <p:spPr>
          <a:xfrm>
            <a:off x="838200" y="1676400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স্বাগত</a:t>
            </a:r>
            <a:endParaRPr lang="en-US" sz="4400" dirty="0" smtClean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6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1009" y="2609850"/>
            <a:ext cx="1883791" cy="31051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0567" y="762000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Kalpurush" pitchFamily="2" charset="0"/>
                <a:cs typeface="Kalpurush" pitchFamily="2" charset="0"/>
              </a:rPr>
              <a:t>সবাইকে</a:t>
            </a:r>
            <a:r>
              <a:rPr lang="en-US" sz="8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8800" dirty="0" err="1" smtClean="0">
                <a:latin typeface="Kalpurush" pitchFamily="2" charset="0"/>
                <a:cs typeface="Kalpurush" pitchFamily="2" charset="0"/>
              </a:rPr>
              <a:t>ধন্যবাদ</a:t>
            </a:r>
            <a:endParaRPr lang="en-US" sz="8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4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3048000" y="106680"/>
            <a:ext cx="3048000" cy="731520"/>
          </a:xfrm>
          <a:prstGeom prst="flowChartDocumen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পরিচিতি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3387" y="946666"/>
            <a:ext cx="3810000" cy="5225534"/>
            <a:chOff x="533400" y="1207532"/>
            <a:chExt cx="3810000" cy="4904234"/>
          </a:xfrm>
          <a:scene3d>
            <a:camera prst="orthographicFront"/>
            <a:lightRig rig="threePt" dir="t"/>
          </a:scene3d>
        </p:grpSpPr>
        <p:grpSp>
          <p:nvGrpSpPr>
            <p:cNvPr id="4" name="Group 3"/>
            <p:cNvGrpSpPr/>
            <p:nvPr/>
          </p:nvGrpSpPr>
          <p:grpSpPr>
            <a:xfrm>
              <a:off x="533400" y="1207532"/>
              <a:ext cx="3810000" cy="4904234"/>
              <a:chOff x="533400" y="1344166"/>
              <a:chExt cx="3810000" cy="4904234"/>
            </a:xfrm>
          </p:grpSpPr>
          <p:sp>
            <p:nvSpPr>
              <p:cNvPr id="7" name="Snip Same Side Corner Rectangle 6"/>
              <p:cNvSpPr/>
              <p:nvPr/>
            </p:nvSpPr>
            <p:spPr>
              <a:xfrm>
                <a:off x="533400" y="2057400"/>
                <a:ext cx="3810000" cy="4191000"/>
              </a:xfrm>
              <a:prstGeom prst="snip2Same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 Diagonal Corner Rectangle 7"/>
              <p:cNvSpPr/>
              <p:nvPr/>
            </p:nvSpPr>
            <p:spPr>
              <a:xfrm>
                <a:off x="1143000" y="1344166"/>
                <a:ext cx="2514600" cy="609600"/>
              </a:xfrm>
              <a:prstGeom prst="round2DiagRect">
                <a:avLst>
                  <a:gd name="adj1" fmla="val 16667"/>
                  <a:gd name="adj2" fmla="val 50000"/>
                </a:avLst>
              </a:prstGeom>
              <a:sp3d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Kalpurush" pitchFamily="2" charset="0"/>
                    <a:cs typeface="Kalpurush" pitchFamily="2" charset="0"/>
                  </a:rPr>
                  <a:t>শিক্ষক</a:t>
                </a:r>
                <a:endParaRPr lang="en-US" sz="4800" dirty="0">
                  <a:latin typeface="Kalpurush" pitchFamily="2" charset="0"/>
                  <a:cs typeface="Kalpurush" pitchFamily="2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33400" y="4080808"/>
              <a:ext cx="3810000" cy="54881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18486" y="823683"/>
            <a:ext cx="3892114" cy="5257800"/>
            <a:chOff x="4718486" y="1124405"/>
            <a:chExt cx="3815914" cy="4971595"/>
          </a:xfrm>
        </p:grpSpPr>
        <p:grpSp>
          <p:nvGrpSpPr>
            <p:cNvPr id="10" name="Group 9"/>
            <p:cNvGrpSpPr/>
            <p:nvPr/>
          </p:nvGrpSpPr>
          <p:grpSpPr>
            <a:xfrm>
              <a:off x="4724400" y="1124405"/>
              <a:ext cx="3810000" cy="4971595"/>
              <a:chOff x="4800600" y="1276805"/>
              <a:chExt cx="3810000" cy="4971595"/>
            </a:xfrm>
          </p:grpSpPr>
          <p:sp>
            <p:nvSpPr>
              <p:cNvPr id="12" name="Snip Same Side Corner Rectangle 11"/>
              <p:cNvSpPr/>
              <p:nvPr/>
            </p:nvSpPr>
            <p:spPr>
              <a:xfrm>
                <a:off x="4800600" y="2057400"/>
                <a:ext cx="3810000" cy="4191000"/>
              </a:xfrm>
              <a:prstGeom prst="snip2Same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 Diagonal Corner Rectangle 12"/>
              <p:cNvSpPr/>
              <p:nvPr/>
            </p:nvSpPr>
            <p:spPr>
              <a:xfrm>
                <a:off x="5448300" y="1276805"/>
                <a:ext cx="2514600" cy="609600"/>
              </a:xfrm>
              <a:prstGeom prst="round2DiagRect">
                <a:avLst>
                  <a:gd name="adj1" fmla="val 16667"/>
                  <a:gd name="adj2" fmla="val 50000"/>
                </a:avLst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Kalpurush" pitchFamily="2" charset="0"/>
                    <a:cs typeface="Kalpurush" pitchFamily="2" charset="0"/>
                  </a:rPr>
                  <a:t>পাঠ</a:t>
                </a:r>
                <a:endParaRPr lang="en-US" sz="4800" dirty="0">
                  <a:latin typeface="Kalpurush" pitchFamily="2" charset="0"/>
                  <a:cs typeface="Kalpurush" pitchFamily="2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718486" y="4078565"/>
              <a:ext cx="3810000" cy="171703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Kalpurush" pitchFamily="2" charset="0"/>
                  <a:cs typeface="Kalpurush" pitchFamily="2" charset="0"/>
                </a:rPr>
                <a:t>শ্রেণি</a:t>
              </a:r>
              <a:r>
                <a:rPr lang="en-US" sz="2800" dirty="0" smtClean="0">
                  <a:latin typeface="Kalpurush" pitchFamily="2" charset="0"/>
                  <a:cs typeface="Kalpurush" pitchFamily="2" charset="0"/>
                </a:rPr>
                <a:t>-</a:t>
              </a:r>
              <a:r>
                <a:rPr lang="en-US" sz="2800" dirty="0">
                  <a:latin typeface="Kalpurush" pitchFamily="2" charset="0"/>
                  <a:cs typeface="Kalpurush" pitchFamily="2" charset="0"/>
                </a:rPr>
                <a:t>	</a:t>
              </a:r>
              <a:r>
                <a:rPr lang="en-US" sz="2800" dirty="0" smtClean="0">
                  <a:latin typeface="Kalpurush" pitchFamily="2" charset="0"/>
                  <a:cs typeface="Kalpurush" pitchFamily="2" charset="0"/>
                </a:rPr>
                <a:t> 9ম</a:t>
              </a:r>
            </a:p>
            <a:p>
              <a:r>
                <a:rPr lang="en-US" sz="2800" dirty="0" err="1" smtClean="0">
                  <a:latin typeface="Kalpurush" pitchFamily="2" charset="0"/>
                  <a:cs typeface="Kalpurush" pitchFamily="2" charset="0"/>
                </a:rPr>
                <a:t>বিষয়-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তথ্য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ও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যোগাযোগ</a:t>
              </a:r>
              <a:r>
                <a:rPr lang="en-US" sz="2400" dirty="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400" dirty="0" err="1" smtClean="0">
                  <a:latin typeface="Kalpurush" pitchFamily="2" charset="0"/>
                  <a:cs typeface="Kalpurush" pitchFamily="2" charset="0"/>
                </a:rPr>
                <a:t>প্রযুক্তি</a:t>
              </a:r>
              <a:endParaRPr lang="en-US" sz="2400" dirty="0" smtClean="0">
                <a:latin typeface="Kalpurush" pitchFamily="2" charset="0"/>
                <a:cs typeface="Kalpurush" pitchFamily="2" charset="0"/>
              </a:endParaRPr>
            </a:p>
            <a:p>
              <a:r>
                <a:rPr lang="en-US" sz="2800" dirty="0" err="1" smtClean="0">
                  <a:latin typeface="Kalpurush" pitchFamily="2" charset="0"/>
                  <a:cs typeface="Kalpurush" pitchFamily="2" charset="0"/>
                </a:rPr>
                <a:t>তারিখ</a:t>
              </a:r>
              <a:r>
                <a:rPr lang="en-US" sz="2800" dirty="0" smtClean="0">
                  <a:latin typeface="Kalpurush" pitchFamily="2" charset="0"/>
                  <a:cs typeface="Kalpurush" pitchFamily="2" charset="0"/>
                </a:rPr>
                <a:t>- </a:t>
              </a:r>
              <a:r>
                <a:rPr lang="en-US" sz="2800" dirty="0" smtClean="0">
                  <a:latin typeface="Kalpurush" pitchFamily="2" charset="0"/>
                  <a:cs typeface="Kalpurush" pitchFamily="2" charset="0"/>
                </a:rPr>
                <a:t>27</a:t>
              </a:r>
              <a:r>
                <a:rPr lang="en-US" sz="2800" dirty="0" smtClean="0">
                  <a:latin typeface="Kalpurush" pitchFamily="2" charset="0"/>
                  <a:cs typeface="Kalpurush" pitchFamily="2" charset="0"/>
                </a:rPr>
                <a:t>-09-2017</a:t>
              </a:r>
              <a:endParaRPr lang="en-US" sz="2800" dirty="0" smtClean="0">
                <a:latin typeface="Kalpurush" pitchFamily="2" charset="0"/>
                <a:cs typeface="Kalpurush" pitchFamily="2" charset="0"/>
              </a:endParaRPr>
            </a:p>
            <a:p>
              <a:r>
                <a:rPr lang="en-US" sz="2800" dirty="0" err="1" smtClean="0">
                  <a:latin typeface="Kalpurush" pitchFamily="2" charset="0"/>
                  <a:cs typeface="Kalpurush" pitchFamily="2" charset="0"/>
                </a:rPr>
                <a:t>সময়</a:t>
              </a:r>
              <a:r>
                <a:rPr lang="en-US" sz="2800" dirty="0" smtClean="0">
                  <a:latin typeface="Kalpurush" pitchFamily="2" charset="0"/>
                  <a:cs typeface="Kalpurush" pitchFamily="2" charset="0"/>
                </a:rPr>
                <a:t>-</a:t>
              </a:r>
              <a:r>
                <a:rPr lang="en-US" sz="2800" smtClean="0">
                  <a:latin typeface="Kalpurush" pitchFamily="2" charset="0"/>
                  <a:cs typeface="Kalpurush" pitchFamily="2" charset="0"/>
                </a:rPr>
                <a:t>	</a:t>
              </a:r>
              <a:r>
                <a:rPr lang="en-US" sz="2800" smtClean="0">
                  <a:latin typeface="Kalpurush" pitchFamily="2" charset="0"/>
                  <a:cs typeface="Kalpurush" pitchFamily="2" charset="0"/>
                </a:rPr>
                <a:t>50</a:t>
              </a:r>
              <a:r>
                <a:rPr lang="en-US" sz="2800" smtClean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2800" dirty="0" err="1" smtClean="0">
                  <a:latin typeface="Kalpurush" pitchFamily="2" charset="0"/>
                  <a:cs typeface="Kalpurush" pitchFamily="2" charset="0"/>
                </a:rPr>
                <a:t>মিনিট</a:t>
              </a:r>
              <a:endParaRPr lang="en-US" sz="2800" dirty="0" smtClean="0">
                <a:latin typeface="Kalpurush" pitchFamily="2" charset="0"/>
                <a:cs typeface="Kalpurush" pitchFamily="2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8800"/>
            <a:ext cx="1524000" cy="1889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Home 16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Information 18">
            <a:hlinkClick r:id="rId3" action="ppaction://hlinksldjump" highlightClick="1"/>
          </p:cNvPr>
          <p:cNvSpPr/>
          <p:nvPr/>
        </p:nvSpPr>
        <p:spPr>
          <a:xfrm>
            <a:off x="8610600" y="34119"/>
            <a:ext cx="506104" cy="499281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58901" y="4592959"/>
            <a:ext cx="293541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 err="1">
                <a:latin typeface="SutonnyOMJ" pitchFamily="2" charset="0"/>
                <a:cs typeface="SutonnyOMJ" pitchFamily="2" charset="0"/>
              </a:rPr>
              <a:t>রহিমা</a:t>
            </a:r>
            <a:r>
              <a:rPr lang="en-US" sz="20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b="1" dirty="0" err="1">
                <a:latin typeface="SutonnyOMJ" pitchFamily="2" charset="0"/>
                <a:cs typeface="SutonnyOMJ" pitchFamily="2" charset="0"/>
              </a:rPr>
              <a:t>বেগম</a:t>
            </a:r>
            <a:r>
              <a:rPr lang="en-US" sz="2000" b="1" dirty="0"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just"/>
            <a:r>
              <a:rPr lang="en-US" sz="2000" b="1" dirty="0" err="1">
                <a:latin typeface="SutonnyOMJ" pitchFamily="2" charset="0"/>
                <a:cs typeface="SutonnyOMJ" pitchFamily="2" charset="0"/>
              </a:rPr>
              <a:t>কম্পিউটার</a:t>
            </a:r>
            <a:r>
              <a:rPr lang="en-US" sz="20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b="1" dirty="0" err="1">
                <a:latin typeface="SutonnyOMJ" pitchFamily="2" charset="0"/>
                <a:cs typeface="SutonnyOMJ" pitchFamily="2" charset="0"/>
              </a:rPr>
              <a:t>শিক্ষক</a:t>
            </a:r>
            <a:endParaRPr lang="en-US" sz="2000" b="1" dirty="0">
              <a:latin typeface="SutonnyOMJ" pitchFamily="2" charset="0"/>
              <a:cs typeface="SutonnyOMJ" pitchFamily="2" charset="0"/>
            </a:endParaRPr>
          </a:p>
          <a:p>
            <a:pPr algn="just"/>
            <a:r>
              <a:rPr lang="en-US" sz="2000" b="1" dirty="0" err="1">
                <a:latin typeface="SutonnyOMJ" pitchFamily="2" charset="0"/>
                <a:cs typeface="SutonnyOMJ" pitchFamily="2" charset="0"/>
              </a:rPr>
              <a:t>রসুলপূর</a:t>
            </a:r>
            <a:r>
              <a:rPr lang="en-US" sz="20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b="1" dirty="0" err="1">
                <a:latin typeface="SutonnyOMJ" pitchFamily="2" charset="0"/>
                <a:cs typeface="SutonnyOMJ" pitchFamily="2" charset="0"/>
              </a:rPr>
              <a:t>উচ্চ</a:t>
            </a:r>
            <a:r>
              <a:rPr lang="en-US" sz="20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b="1" dirty="0" err="1">
                <a:latin typeface="SutonnyOMJ" pitchFamily="2" charset="0"/>
                <a:cs typeface="SutonnyOMJ" pitchFamily="2" charset="0"/>
              </a:rPr>
              <a:t>বিদ্যালয়</a:t>
            </a:r>
            <a:endParaRPr lang="en-US" sz="2000" b="1" dirty="0">
              <a:latin typeface="SutonnyOMJ" pitchFamily="2" charset="0"/>
              <a:cs typeface="SutonnyOMJ" pitchFamily="2" charset="0"/>
            </a:endParaRPr>
          </a:p>
          <a:p>
            <a:pPr algn="just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  <a:hlinkClick r:id="rId4"/>
              </a:rPr>
              <a:t>rahimar17@gmail.com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err="1">
                <a:latin typeface="SutonnyOMJ" pitchFamily="2" charset="0"/>
                <a:cs typeface="SutonnyOMJ" pitchFamily="2" charset="0"/>
              </a:rPr>
              <a:t>ভৈরব</a:t>
            </a:r>
            <a:r>
              <a:rPr lang="en-US" sz="2000" b="1" dirty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000" b="1" dirty="0" err="1">
                <a:latin typeface="SutonnyOMJ" pitchFamily="2" charset="0"/>
                <a:cs typeface="SutonnyOMJ" pitchFamily="2" charset="0"/>
              </a:rPr>
              <a:t>কিশোরগঞ্জ</a:t>
            </a:r>
            <a:endParaRPr lang="en-US" sz="2000" b="1" dirty="0">
              <a:latin typeface="SutonnyOMJ" pitchFamily="2" charset="0"/>
              <a:cs typeface="SutonnyOMJ" pitchFamily="2" charset="0"/>
            </a:endParaRPr>
          </a:p>
          <a:p>
            <a:endParaRPr lang="en-US" dirty="0"/>
          </a:p>
        </p:txBody>
      </p:sp>
      <p:pic>
        <p:nvPicPr>
          <p:cNvPr id="23" name="Picture 1" descr="D:\ALL PIC\New folder\DSC_0okpkp1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364367" y="1596204"/>
            <a:ext cx="2313219" cy="24424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337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19063"/>
            <a:ext cx="6700837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419600"/>
            <a:ext cx="3235517" cy="1858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3200400" cy="1861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47063"/>
            <a:ext cx="3270635" cy="1867737"/>
          </a:xfrm>
          <a:prstGeom prst="rect">
            <a:avLst/>
          </a:prstGeom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1860">
            <a:off x="1621255" y="1179008"/>
            <a:ext cx="5083782" cy="41768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745" y="341935"/>
            <a:ext cx="441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আ</a:t>
            </a:r>
            <a:r>
              <a:rPr lang="bn-BD" sz="4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জকের পাঠের বিষয়-</a:t>
            </a:r>
            <a:endParaRPr lang="en-US" sz="40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0690" y="5562600"/>
            <a:ext cx="69342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স্প্রেডশিটের</a:t>
            </a:r>
            <a:r>
              <a:rPr lang="en-US" sz="54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ব্যবহার</a:t>
            </a:r>
            <a:endParaRPr lang="en-US" sz="54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Information 7">
            <a:hlinkClick r:id="rId3" action="ppaction://hlinksldjump" highlightClick="1"/>
          </p:cNvPr>
          <p:cNvSpPr/>
          <p:nvPr/>
        </p:nvSpPr>
        <p:spPr>
          <a:xfrm>
            <a:off x="8610600" y="34119"/>
            <a:ext cx="506104" cy="499281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8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916"/>
            <a:ext cx="9144000" cy="6589432"/>
          </a:xfrm>
          <a:prstGeom prst="rect">
            <a:avLst/>
          </a:prstGeom>
        </p:spPr>
      </p:pic>
      <p:sp>
        <p:nvSpPr>
          <p:cNvPr id="2" name="Flowchart: Punched Tape 1"/>
          <p:cNvSpPr/>
          <p:nvPr/>
        </p:nvSpPr>
        <p:spPr>
          <a:xfrm rot="442061">
            <a:off x="4308327" y="371262"/>
            <a:ext cx="2819400" cy="822960"/>
          </a:xfrm>
          <a:prstGeom prst="flowChartPunchedTape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শিখনফল</a:t>
            </a:r>
            <a:endParaRPr lang="en-US" sz="4400" b="1" dirty="0" smtClean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952596">
            <a:off x="436257" y="1118056"/>
            <a:ext cx="3810000" cy="540841"/>
          </a:xfrm>
          <a:prstGeom prst="rect">
            <a:avLst/>
          </a:prstGeom>
          <a:ln/>
          <a:scene3d>
            <a:camera prst="obliqueBottomRight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এই</a:t>
            </a:r>
            <a:r>
              <a:rPr lang="en-US" sz="2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পাঠ</a:t>
            </a:r>
            <a:r>
              <a:rPr lang="en-US" sz="2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শেষে</a:t>
            </a:r>
            <a:r>
              <a:rPr lang="en-US" sz="2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শিক্ষার্থীরা</a:t>
            </a:r>
            <a:r>
              <a:rPr lang="en-US" sz="2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..</a:t>
            </a:r>
            <a:endParaRPr lang="en-US" sz="28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292" y="2660580"/>
            <a:ext cx="7030995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SzPct val="102000"/>
            </a:pP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১.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স্প্রেডশিট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সফটওয়্যার</a:t>
            </a:r>
            <a:r>
              <a:rPr lang="en-US" sz="28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কী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তা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বলতে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পারবে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।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667780"/>
            <a:ext cx="819150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Kalpurush" pitchFamily="2" charset="0"/>
                <a:cs typeface="Kalpurush" pitchFamily="2" charset="0"/>
              </a:rPr>
              <a:t>২.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স্প্রেডশিট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সফটওয়্যার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ব্যবহারের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ক্ষেত্র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চিহ্নিত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করতে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পারবে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।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292" y="4876799"/>
            <a:ext cx="8165359" cy="9744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Kalpurush" pitchFamily="2" charset="0"/>
                <a:cs typeface="Kalpurush" pitchFamily="2" charset="0"/>
              </a:rPr>
              <a:t>৩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.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স্প্রেডশিট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সফটওয়্যার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ব্যবহারের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কৌশল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বর্ণনা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করতে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পারবে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।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Information 15">
            <a:hlinkClick r:id="rId3" action="ppaction://hlinksldjump" highlightClick="1"/>
          </p:cNvPr>
          <p:cNvSpPr/>
          <p:nvPr/>
        </p:nvSpPr>
        <p:spPr>
          <a:xfrm>
            <a:off x="8610600" y="34119"/>
            <a:ext cx="506104" cy="499281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03" y="1386509"/>
            <a:ext cx="9067800" cy="4682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5844" y="2707731"/>
            <a:ext cx="68580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স্প্রেড</a:t>
            </a:r>
            <a:r>
              <a:rPr lang="en-US" sz="24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শি</a:t>
            </a:r>
            <a:r>
              <a:rPr lang="bn-BD" sz="24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ট </a:t>
            </a:r>
            <a:r>
              <a:rPr lang="bn-BD" sz="240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এর আভিধানিক অর্থ হলো ছড়ানো </a:t>
            </a:r>
            <a:r>
              <a:rPr lang="en-US" sz="24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বড়</a:t>
            </a:r>
            <a:r>
              <a:rPr lang="en-US" sz="24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মাপের</a:t>
            </a:r>
            <a:r>
              <a:rPr lang="en-US" sz="24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কাগজ</a:t>
            </a:r>
            <a:r>
              <a:rPr lang="bn-BD" sz="24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। ব্যবসা প্রতিষ্ঠানের হিসাব সংরক্ষণের জন্য এ ধরণের কাগজ ব্যবহার করা হয় । বর্তমানে এ কাগজের স্থান দখল করেছে সফটওয়্যার নির্ভর </a:t>
            </a:r>
            <a:r>
              <a:rPr lang="bn-BD" sz="24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স্প্রেড</a:t>
            </a:r>
            <a:r>
              <a:rPr lang="en-US" sz="24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শি</a:t>
            </a:r>
            <a:r>
              <a:rPr lang="bn-BD" sz="24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ট </a:t>
            </a:r>
            <a:r>
              <a:rPr lang="bn-BD" sz="240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প্রোগ্রাম। </a:t>
            </a:r>
            <a:endParaRPr lang="en-US" sz="24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590" y="617068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স্প্রেডশিটের</a:t>
            </a:r>
            <a:r>
              <a:rPr lang="en-US" sz="44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 </a:t>
            </a:r>
            <a:r>
              <a:rPr lang="en-US" sz="4400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ধারণা</a:t>
            </a:r>
            <a:endParaRPr lang="en-US" sz="4400" b="1" dirty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5181600"/>
            <a:ext cx="350235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তাহলে</a:t>
            </a:r>
            <a:r>
              <a:rPr lang="en-US" sz="24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স্প্রেডশিট</a:t>
            </a:r>
            <a:r>
              <a:rPr lang="en-US" sz="24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প্রোগ্রাম</a:t>
            </a:r>
            <a:r>
              <a:rPr lang="en-US" sz="24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কী</a:t>
            </a:r>
            <a:r>
              <a:rPr lang="en-US" sz="24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?</a:t>
            </a:r>
            <a:endParaRPr lang="en-US" sz="24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6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9178" y="838200"/>
            <a:ext cx="751422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স্প্রেডশিট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হলো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এক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ধরনের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কম্পিউটার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প্রোগ্রাম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।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একে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ওয়ার্কবুকও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বলা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হয়।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একটি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রেজিস্টার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খাতায়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যেমন</a:t>
            </a:r>
            <a:r>
              <a:rPr lang="en-US" sz="24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অনেকগুলো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পৃষ্ঠা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থাকে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,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তেমনি</a:t>
            </a:r>
            <a:r>
              <a:rPr lang="en-US" sz="24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একটি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ওয়ার্কবুকে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অনেকগুলো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ওয়ার্কশিট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থাকে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।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একেকটা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ওয়ার্কশিটে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বহুসংখ্যক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সারি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(Row)ও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কলাম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(Column)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থাকে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।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এটা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দেখতে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নিচের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চিত্রের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মতো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-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895600"/>
            <a:ext cx="6558997" cy="1771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39178" y="5265003"/>
            <a:ext cx="7514222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Kalpurush" pitchFamily="2" charset="0"/>
                <a:cs typeface="Kalpurush" pitchFamily="2" charset="0"/>
              </a:rPr>
              <a:t>A,B,C….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দিয়ে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কলাম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এবং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 1,2,3….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দিয়ে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সারি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নির্দেশ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করা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হয়।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ছোট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ছোট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ঘরগুলিকে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বলে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সেল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(Cell)।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2"/>
          <a:stretch/>
        </p:blipFill>
        <p:spPr>
          <a:xfrm>
            <a:off x="1676401" y="1413854"/>
            <a:ext cx="5486400" cy="34629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7965" y="575101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একক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কাজ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852" y="5300054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Kalpurush" pitchFamily="2" charset="0"/>
                <a:cs typeface="Kalpurush" pitchFamily="2" charset="0"/>
              </a:rPr>
              <a:t>স্প্রেডশিট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dirty="0" err="1" smtClean="0">
                <a:latin typeface="Kalpurush" pitchFamily="2" charset="0"/>
                <a:cs typeface="Kalpurush" pitchFamily="2" charset="0"/>
              </a:rPr>
              <a:t>প্রোগ্রাম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dirty="0" err="1" smtClean="0">
                <a:latin typeface="Kalpurush" pitchFamily="2" charset="0"/>
                <a:cs typeface="Kalpurush" pitchFamily="2" charset="0"/>
              </a:rPr>
              <a:t>বলতে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dirty="0" err="1" smtClean="0">
                <a:latin typeface="Kalpurush" pitchFamily="2" charset="0"/>
                <a:cs typeface="Kalpurush" pitchFamily="2" charset="0"/>
              </a:rPr>
              <a:t>কী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dirty="0" err="1" smtClean="0">
                <a:latin typeface="Kalpurush" pitchFamily="2" charset="0"/>
                <a:cs typeface="Kalpurush" pitchFamily="2" charset="0"/>
              </a:rPr>
              <a:t>বুঝ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?</a:t>
            </a:r>
            <a:endParaRPr lang="en-US" sz="4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Information 8">
            <a:hlinkClick r:id="rId3" action="ppaction://hlinksldjump" highlightClick="1"/>
          </p:cNvPr>
          <p:cNvSpPr/>
          <p:nvPr/>
        </p:nvSpPr>
        <p:spPr>
          <a:xfrm>
            <a:off x="8610600" y="34119"/>
            <a:ext cx="506104" cy="499281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7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3276" y="533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স্প্রেডশিট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সফটওয়্যার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ব্যবহারের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ক্ষেত্র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সমূহ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˸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33528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55594"/>
            <a:ext cx="3657600" cy="19448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3886200"/>
            <a:ext cx="3657600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8" y="3970297"/>
            <a:ext cx="3491552" cy="20495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762000" y="3333690"/>
            <a:ext cx="2286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পরীক্ষার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রেজাল্টে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3333690"/>
            <a:ext cx="262207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বাজেট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ঘোষণায়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6153090"/>
            <a:ext cx="23622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বার্ষিক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পরিকল্পণায়</a:t>
            </a:r>
            <a:endParaRPr lang="en-US" sz="2400" dirty="0" smtClean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6267390"/>
            <a:ext cx="2667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গাণিতিক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হিসাবে</a:t>
            </a:r>
            <a:endParaRPr lang="en-US" sz="2400" dirty="0" smtClean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6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1056</TotalTime>
  <Words>398</Words>
  <Application>Microsoft Office PowerPoint</Application>
  <PresentationFormat>On-screen Show (4:3)</PresentationFormat>
  <Paragraphs>95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Rahima begum</dc:creator>
  <cp:lastModifiedBy>LENOVO</cp:lastModifiedBy>
  <cp:revision>168</cp:revision>
  <dcterms:created xsi:type="dcterms:W3CDTF">2006-08-16T00:00:00Z</dcterms:created>
  <dcterms:modified xsi:type="dcterms:W3CDTF">2017-09-27T06:39:08Z</dcterms:modified>
</cp:coreProperties>
</file>